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88" r:id="rId3"/>
    <p:sldId id="389" r:id="rId4"/>
    <p:sldId id="415" r:id="rId5"/>
    <p:sldId id="416" r:id="rId6"/>
    <p:sldId id="385" r:id="rId7"/>
    <p:sldId id="386" r:id="rId8"/>
    <p:sldId id="387" r:id="rId9"/>
    <p:sldId id="271" r:id="rId10"/>
    <p:sldId id="410" r:id="rId11"/>
    <p:sldId id="272" r:id="rId12"/>
    <p:sldId id="419" r:id="rId13"/>
    <p:sldId id="417" r:id="rId14"/>
    <p:sldId id="418" r:id="rId15"/>
    <p:sldId id="420" r:id="rId16"/>
    <p:sldId id="421" r:id="rId17"/>
    <p:sldId id="422" r:id="rId18"/>
    <p:sldId id="424" r:id="rId19"/>
    <p:sldId id="423" r:id="rId20"/>
    <p:sldId id="426" r:id="rId21"/>
    <p:sldId id="425" r:id="rId22"/>
    <p:sldId id="430" r:id="rId23"/>
    <p:sldId id="431" r:id="rId24"/>
    <p:sldId id="42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4637"/>
  </p:normalViewPr>
  <p:slideViewPr>
    <p:cSldViewPr snapToGrid="0" snapToObjects="1">
      <p:cViewPr varScale="1">
        <p:scale>
          <a:sx n="114" d="100"/>
          <a:sy n="114" d="100"/>
        </p:scale>
        <p:origin x="2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B31FA-1296-504F-BD52-2E8AF6EA5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54CEA2-2D74-EE40-A181-AC89C94452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C329B-5594-B149-87DC-F9D64AB47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7A37D-271D-FA42-B227-8590EA882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95840-046F-674C-846A-113A5DD77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16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9AB85-BDEF-2E43-AEAF-15FCF3440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422264-80FC-084F-B1B7-67C240D56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74C14-9A97-2F49-82F2-C63746BD7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4EAB2B-FFBA-1447-9CB6-72A5024E7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0B423-02C4-6442-B3BE-59FF5B700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735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D3DE77-ED4E-9946-8B7B-ADAC38B0FD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0CBC36-E536-7649-8A07-4FD723B468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3C8BF-FFCD-1141-B1B8-E2FF331F0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944BA-A661-454B-BF6D-FD95DC7D8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6B5C2-115F-B94A-89C6-88592090C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857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A09AE-4DCA-AB44-9075-6A9FC2C9D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A29B0-EC9D-5746-AAA1-B8BD0C66A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D392D-EECE-DA47-90A0-7B94955B1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C5E42-A4A7-A640-8E0E-C225533C0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35AC6-D678-4F46-8667-9F1485CF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03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F4612-2C3E-7F49-AEFD-9224EE6E7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96C64-6222-EA4D-A31B-E5C360F06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DCF80-0F9B-9940-96FA-A78B9D10C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D128F-8AC1-1D48-862C-CBBFD60FB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8CC46-0FED-EC4F-99ED-EFB9231DF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092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7DB8F-CF43-7442-BA67-3596C96DA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CE227-B78E-7540-8957-1EABCE4C50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D2D435-AA73-E542-A128-966A946A81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F88216-5BF8-CF43-BE89-D5CF72855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DC6BAB-F647-FB47-8950-2C00F4501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28D52D-1315-D742-8901-61B7BD68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82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5C664-649D-674A-A169-3B616FFBE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524780-1937-7A49-A2EE-9533E3942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AD374-7FE6-4841-A1C0-B2969C28E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F3874B-2523-0A4C-9B24-9727436010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7C4ADC-B051-5144-9A22-08D28618F1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B72510-5722-AD42-8E61-99700AED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0C0004-E864-4041-95A2-077A9263A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3E20C6-738F-4448-B76F-932848649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084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2A326-D439-D54A-8427-A40BB7571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E1418C-9826-A84D-9903-F5F0D3E90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8CC5AE-93CB-E145-861B-E9F3890A2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7CF22F-A944-C846-AF80-FB517D30D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19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951AD3-A757-0F4C-809E-CC15238B6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28712E-7D56-864D-B479-A6A0B1CD4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63F20B-4B20-F048-8D66-26607FC62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536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14CF8-F081-674C-95B2-01B7A1EAB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6441A-57E5-B64E-8F1E-00099ABB5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E8078A-D9F2-0047-A763-0D90BA65BE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3C9261-56AF-024B-A5B8-528518B17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98316-FA28-944D-8FC2-9F89BDF6B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AEF66F-4318-974E-A477-F9447629A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5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F6434-9C33-CF44-8263-0738F4E6F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5DDD49-59D4-074A-90D4-149B55D65D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B40B22-597A-D94A-9B4F-44AA61DB2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31A4AB-2690-4A4A-896B-EB1638D74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41E44F-3EB0-FC41-8FDC-D69D745B1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7B4E47-CB4B-E74C-99DB-E47521FEB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20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0CAAAD-FF12-C943-9270-1D7F45C21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1F8745-7FCB-694D-B708-7751304DD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DBA84-EBC9-0F44-B82E-ABD1C42982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6F8C1-52B1-104C-893A-258A453FD95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D3585-34F4-BC4B-95A5-12A6C4E509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BB307-09B5-0E46-8E93-296F4F57EC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C74FA-B828-BB4A-BC6F-1F54D35C2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492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5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9175-BBC2-194E-BF6B-7B39B82A41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Incorporating Societal Context in an UG Algorithms course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5E06E9-D663-7943-A097-EB305C9EDA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0000FB"/>
                </a:solidFill>
              </a:rPr>
              <a:t>@University at Buffalo</a:t>
            </a:r>
          </a:p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Atri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Rudra</a:t>
            </a:r>
          </a:p>
        </p:txBody>
      </p:sp>
    </p:spTree>
    <p:extLst>
      <p:ext uri="{BB962C8B-B14F-4D97-AF65-F5344CB8AC3E}">
        <p14:creationId xmlns:p14="http://schemas.microsoft.com/office/powerpoint/2010/main" val="987029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56"/>
    </mc:Choice>
    <mc:Fallback xmlns="">
      <p:transition spd="slow" advTm="1475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EDEA3B18-B422-9344-A996-A146C6931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CSE 331 input from last two offerings</a:t>
            </a:r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50E09831-5725-864C-8291-97E4A319B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4639" y="5002214"/>
            <a:ext cx="1347787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5" name="Picture 4">
            <a:extLst>
              <a:ext uri="{FF2B5EF4-FFF2-40B4-BE49-F238E27FC236}">
                <a16:creationId xmlns:a16="http://schemas.microsoft.com/office/drawing/2014/main" id="{9A8CDC1C-0CED-9E44-90B3-7C0C97DFC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1039" y="1304931"/>
            <a:ext cx="1131887" cy="145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72F3F3-3047-8D40-AE59-D984EC138B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3564" y="1778001"/>
            <a:ext cx="332422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latin typeface="Arial" panose="020B0604020202020204" pitchFamily="34" charset="0"/>
              </a:rPr>
              <a:t>Where are the customers located?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DD39BD-16A4-7645-A6D3-2A28119661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3563" y="2168525"/>
            <a:ext cx="37211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latin typeface="Arial" panose="020B0604020202020204" pitchFamily="34" charset="0"/>
              </a:rPr>
              <a:t>What are the bandwidth requirements?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B69115-3BED-9D4B-9DAC-282E7C3AF7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3564" y="3048000"/>
            <a:ext cx="3297237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latin typeface="Arial" panose="020B0604020202020204" pitchFamily="34" charset="0"/>
              </a:rPr>
              <a:t>What objective are we optimizing?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37CFCA-D645-3D48-ACFB-B3081633DB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3564" y="3482975"/>
            <a:ext cx="42195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latin typeface="Arial" panose="020B0604020202020204" pitchFamily="34" charset="0"/>
              </a:rPr>
              <a:t>How should the connections be configured?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C97C02-D1C9-7343-A57F-5500FD7CB2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4838700"/>
            <a:ext cx="43307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latin typeface="Arial" panose="020B0604020202020204" pitchFamily="34" charset="0"/>
              </a:rPr>
              <a:t>Where should we lay down the physical stuff?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73B5DD-A594-9440-A384-08328394AD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1326" y="6300789"/>
            <a:ext cx="430847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latin typeface="Arial" panose="020B0604020202020204" pitchFamily="34" charset="0"/>
              </a:rPr>
              <a:t>How should we do testing and maintenance?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9D90FBD-5138-EB4E-87EF-83D4101FEBBD}"/>
              </a:ext>
            </a:extLst>
          </p:cNvPr>
          <p:cNvGrpSpPr>
            <a:grpSpLocks/>
          </p:cNvGrpSpPr>
          <p:nvPr/>
        </p:nvGrpSpPr>
        <p:grpSpPr bwMode="auto">
          <a:xfrm>
            <a:off x="7831138" y="2495551"/>
            <a:ext cx="2512932" cy="1687929"/>
            <a:chOff x="6306804" y="2495498"/>
            <a:chExt cx="2513657" cy="168864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6297449-7D3B-0E47-8670-0EEE86A59BE2}"/>
                </a:ext>
              </a:extLst>
            </p:cNvPr>
            <p:cNvSpPr txBox="1"/>
            <p:nvPr/>
          </p:nvSpPr>
          <p:spPr>
            <a:xfrm>
              <a:off x="6306804" y="2495498"/>
              <a:ext cx="2162306" cy="3386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Get regulatory approval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1CC9D49-7652-5A42-9383-C211AD5C9CF1}"/>
                </a:ext>
              </a:extLst>
            </p:cNvPr>
            <p:cNvSpPr txBox="1"/>
            <p:nvPr/>
          </p:nvSpPr>
          <p:spPr>
            <a:xfrm>
              <a:off x="6306804" y="2978304"/>
              <a:ext cx="1166554" cy="3386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Get funding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672CFA1-67FB-5541-B301-98F160D60F48}"/>
                </a:ext>
              </a:extLst>
            </p:cNvPr>
            <p:cNvSpPr txBox="1"/>
            <p:nvPr/>
          </p:nvSpPr>
          <p:spPr>
            <a:xfrm>
              <a:off x="6306804" y="3411877"/>
              <a:ext cx="1153726" cy="3386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Hire people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F187155-4CE6-744F-8EEC-7E5C2AE0C38D}"/>
                </a:ext>
              </a:extLst>
            </p:cNvPr>
            <p:cNvSpPr txBox="1"/>
            <p:nvPr/>
          </p:nvSpPr>
          <p:spPr>
            <a:xfrm>
              <a:off x="6306804" y="3845449"/>
              <a:ext cx="2513657" cy="3386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Get access to physical space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F9B44EA-3BE1-A74A-AF4A-B5092145E5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3564" y="2538414"/>
            <a:ext cx="2909887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latin typeface="Arial" panose="020B0604020202020204" pitchFamily="34" charset="0"/>
              </a:rPr>
              <a:t>How is the input represented?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69BD8CB-A6D3-3546-93F9-1C0C695F3EA8}"/>
              </a:ext>
            </a:extLst>
          </p:cNvPr>
          <p:cNvGrpSpPr>
            <a:grpSpLocks/>
          </p:cNvGrpSpPr>
          <p:nvPr/>
        </p:nvGrpSpPr>
        <p:grpSpPr bwMode="auto">
          <a:xfrm>
            <a:off x="7831139" y="1235076"/>
            <a:ext cx="2784475" cy="3382963"/>
            <a:chOff x="6306804" y="1235735"/>
            <a:chExt cx="2784738" cy="3383065"/>
          </a:xfrm>
        </p:grpSpPr>
        <p:sp>
          <p:nvSpPr>
            <p:cNvPr id="23579" name="TextBox 1">
              <a:extLst>
                <a:ext uri="{FF2B5EF4-FFF2-40B4-BE49-F238E27FC236}">
                  <a16:creationId xmlns:a16="http://schemas.microsoft.com/office/drawing/2014/main" id="{7FC05B2C-3BA0-D941-A356-6704B34078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06805" y="1235735"/>
              <a:ext cx="2667718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Arial" panose="020B0604020202020204" pitchFamily="34" charset="0"/>
                </a:rPr>
                <a:t>Decide whether this will be 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Arial" panose="020B0604020202020204" pitchFamily="34" charset="0"/>
                </a:rPr>
                <a:t>for-profit enterprise</a:t>
              </a:r>
            </a:p>
          </p:txBody>
        </p:sp>
        <p:sp>
          <p:nvSpPr>
            <p:cNvPr id="23580" name="TextBox 15">
              <a:extLst>
                <a:ext uri="{FF2B5EF4-FFF2-40B4-BE49-F238E27FC236}">
                  <a16:creationId xmlns:a16="http://schemas.microsoft.com/office/drawing/2014/main" id="{3222EA1B-0C1C-794A-B778-5BBD85F629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06805" y="1917747"/>
              <a:ext cx="27847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Arial" panose="020B0604020202020204" pitchFamily="34" charset="0"/>
                </a:rPr>
                <a:t>What are technology should 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Arial" panose="020B0604020202020204" pitchFamily="34" charset="0"/>
                </a:rPr>
                <a:t>we use?</a:t>
              </a:r>
            </a:p>
          </p:txBody>
        </p:sp>
        <p:sp>
          <p:nvSpPr>
            <p:cNvPr id="23581" name="TextBox 25">
              <a:extLst>
                <a:ext uri="{FF2B5EF4-FFF2-40B4-BE49-F238E27FC236}">
                  <a16:creationId xmlns:a16="http://schemas.microsoft.com/office/drawing/2014/main" id="{F6AFB139-F98E-7D47-9D51-8C58645483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06804" y="4280246"/>
              <a:ext cx="1029449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Arial" panose="020B0604020202020204" pitchFamily="34" charset="0"/>
                </a:rPr>
                <a:t>Outreach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89B6A0B-FF9C-9642-B91B-D398433D82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1" y="5267325"/>
            <a:ext cx="390366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latin typeface="Arial" panose="020B0604020202020204" pitchFamily="34" charset="0"/>
              </a:rPr>
              <a:t>What algorithm should be use to do this?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7DFB2FB-A8A7-8C4B-B0F9-625FEB7000E7}"/>
              </a:ext>
            </a:extLst>
          </p:cNvPr>
          <p:cNvGrpSpPr>
            <a:grpSpLocks/>
          </p:cNvGrpSpPr>
          <p:nvPr/>
        </p:nvGrpSpPr>
        <p:grpSpPr bwMode="auto">
          <a:xfrm>
            <a:off x="1833563" y="1273176"/>
            <a:ext cx="3721100" cy="1655763"/>
            <a:chOff x="309966" y="1178585"/>
            <a:chExt cx="3720890" cy="1655467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A203E2B-32BF-914B-9CAF-4172421305B5}"/>
                </a:ext>
              </a:extLst>
            </p:cNvPr>
            <p:cNvSpPr/>
            <p:nvPr/>
          </p:nvSpPr>
          <p:spPr>
            <a:xfrm>
              <a:off x="309966" y="1527773"/>
              <a:ext cx="3720890" cy="1306279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23578" name="TextBox 17">
              <a:extLst>
                <a:ext uri="{FF2B5EF4-FFF2-40B4-BE49-F238E27FC236}">
                  <a16:creationId xmlns:a16="http://schemas.microsoft.com/office/drawing/2014/main" id="{A833618F-1BAC-B146-8E2A-3FCBBE60A0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2000" y="1178585"/>
              <a:ext cx="210826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70C0"/>
                  </a:solidFill>
                  <a:latin typeface="Arial" panose="020B0604020202020204" pitchFamily="34" charset="0"/>
                </a:rPr>
                <a:t>Input requirements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5E9B9A-BD9B-384D-9CE6-DF3100AF713C}"/>
              </a:ext>
            </a:extLst>
          </p:cNvPr>
          <p:cNvGrpSpPr>
            <a:grpSpLocks/>
          </p:cNvGrpSpPr>
          <p:nvPr/>
        </p:nvGrpSpPr>
        <p:grpSpPr bwMode="auto">
          <a:xfrm>
            <a:off x="1833563" y="3048001"/>
            <a:ext cx="4051300" cy="1135063"/>
            <a:chOff x="309966" y="2952414"/>
            <a:chExt cx="4050867" cy="1135448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DCD7DAB-ED71-6C4D-BD91-AFDB1246BB0E}"/>
                </a:ext>
              </a:extLst>
            </p:cNvPr>
            <p:cNvSpPr/>
            <p:nvPr/>
          </p:nvSpPr>
          <p:spPr>
            <a:xfrm>
              <a:off x="309966" y="2952414"/>
              <a:ext cx="4050867" cy="797195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dirty="0"/>
            </a:p>
          </p:txBody>
        </p:sp>
        <p:sp>
          <p:nvSpPr>
            <p:cNvPr id="23576" name="TextBox 29">
              <a:extLst>
                <a:ext uri="{FF2B5EF4-FFF2-40B4-BE49-F238E27FC236}">
                  <a16:creationId xmlns:a16="http://schemas.microsoft.com/office/drawing/2014/main" id="{A2B5B479-5760-6E4D-B7A2-30D98FCEF0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29125" y="3718530"/>
              <a:ext cx="22878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B050"/>
                  </a:solidFill>
                  <a:latin typeface="Arial" panose="020B0604020202020204" pitchFamily="34" charset="0"/>
                </a:rPr>
                <a:t>Output requirements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50624B4-8194-0F45-B68F-BC685EE27B51}"/>
              </a:ext>
            </a:extLst>
          </p:cNvPr>
          <p:cNvGrpSpPr>
            <a:grpSpLocks/>
          </p:cNvGrpSpPr>
          <p:nvPr/>
        </p:nvGrpSpPr>
        <p:grpSpPr bwMode="auto">
          <a:xfrm>
            <a:off x="1981200" y="4754564"/>
            <a:ext cx="4330700" cy="1235075"/>
            <a:chOff x="457200" y="4183731"/>
            <a:chExt cx="4331122" cy="1234272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7384C55-AB74-E34F-9DBD-1F97A51102C8}"/>
                </a:ext>
              </a:extLst>
            </p:cNvPr>
            <p:cNvSpPr/>
            <p:nvPr/>
          </p:nvSpPr>
          <p:spPr>
            <a:xfrm>
              <a:off x="457200" y="4183731"/>
              <a:ext cx="4331122" cy="850347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23574" name="TextBox 32">
              <a:extLst>
                <a:ext uri="{FF2B5EF4-FFF2-40B4-BE49-F238E27FC236}">
                  <a16:creationId xmlns:a16="http://schemas.microsoft.com/office/drawing/2014/main" id="{BF44AE2E-0088-DF4A-9876-D6BA56CE22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64505" y="5048671"/>
              <a:ext cx="194155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C00000"/>
                  </a:solidFill>
                  <a:latin typeface="Arial" panose="020B0604020202020204" pitchFamily="34" charset="0"/>
                </a:rPr>
                <a:t>Algorithm Design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BAB2AA6-1A07-AA4A-9A20-AC9EA3C29CB8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1204913"/>
            <a:ext cx="4572000" cy="3479244"/>
            <a:chOff x="0" y="1204440"/>
            <a:chExt cx="4572000" cy="3480509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00D740C-A62A-BF4E-A753-ED54B9FE0271}"/>
                </a:ext>
              </a:extLst>
            </p:cNvPr>
            <p:cNvSpPr/>
            <p:nvPr/>
          </p:nvSpPr>
          <p:spPr>
            <a:xfrm>
              <a:off x="0" y="1204440"/>
              <a:ext cx="4572000" cy="3074517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27843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AED0F47-A2B7-2944-BA9A-4B3F221C2385}"/>
                </a:ext>
              </a:extLst>
            </p:cNvPr>
            <p:cNvSpPr txBox="1"/>
            <p:nvPr/>
          </p:nvSpPr>
          <p:spPr>
            <a:xfrm>
              <a:off x="933450" y="4315483"/>
              <a:ext cx="1956626" cy="36946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dirty="0">
                  <a:solidFill>
                    <a:schemeClr val="accent6"/>
                  </a:solidFill>
                </a:rPr>
                <a:t>Problem Definition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14B7A1C7-A4ED-8247-9C60-21A7D99B6993}"/>
              </a:ext>
            </a:extLst>
          </p:cNvPr>
          <p:cNvSpPr txBox="1"/>
          <p:nvPr/>
        </p:nvSpPr>
        <p:spPr>
          <a:xfrm>
            <a:off x="5364164" y="5838825"/>
            <a:ext cx="235782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Implement the scheme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6306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929"/>
    </mc:Choice>
    <mc:Fallback xmlns="">
      <p:transition spd="slow" advTm="74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  <p:bldP spid="14" grpId="0"/>
      <p:bldP spid="17" grpId="0"/>
      <p:bldP spid="19" grpId="0"/>
      <p:bldP spid="20" grpId="0"/>
      <p:bldP spid="25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38842168-6D7B-8444-AE3D-D873F4C5B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Main Steps in Algorithm Design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A06867-E857-8A4F-92E1-DF9B7E3879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2425" y="1449388"/>
            <a:ext cx="3168650" cy="704850"/>
          </a:xfrm>
          <a:prstGeom prst="rect">
            <a:avLst/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lt1"/>
                </a:solidFill>
              </a:rPr>
              <a:t>Problem Statement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47922B-D251-F148-8FF3-FDE994C2F6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2425" y="3854450"/>
            <a:ext cx="3168650" cy="704850"/>
          </a:xfrm>
          <a:prstGeom prst="rect">
            <a:avLst/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lt1"/>
                </a:solidFill>
              </a:rPr>
              <a:t>Algorithm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D56056FC-0F82-CF45-91F9-49C927C52D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0375" y="3387726"/>
            <a:ext cx="381000" cy="466725"/>
          </a:xfrm>
          <a:prstGeom prst="downArrow">
            <a:avLst>
              <a:gd name="adj1" fmla="val 50000"/>
              <a:gd name="adj2" fmla="val 49998"/>
            </a:avLst>
          </a:prstGeom>
          <a:solidFill>
            <a:srgbClr val="C0504D"/>
          </a:soli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44037" name="TextBox 11">
            <a:extLst>
              <a:ext uri="{FF2B5EF4-FFF2-40B4-BE49-F238E27FC236}">
                <a16:creationId xmlns:a16="http://schemas.microsoft.com/office/drawing/2014/main" id="{7ABEFF79-34E8-434F-AD4F-D4A539D3C8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46989" y="1617663"/>
            <a:ext cx="202465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Real world problem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5CAD76-3858-CB48-849D-01B9630666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2425" y="2681289"/>
            <a:ext cx="3168650" cy="706437"/>
          </a:xfrm>
          <a:prstGeom prst="rect">
            <a:avLst/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lt1"/>
                </a:solidFill>
              </a:rPr>
              <a:t>Problem Definition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BC726A50-2BA5-C14D-99E3-6C0CE76F81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9263" y="2154238"/>
            <a:ext cx="379412" cy="527050"/>
          </a:xfrm>
          <a:prstGeom prst="downArrow">
            <a:avLst>
              <a:gd name="adj1" fmla="val 50000"/>
              <a:gd name="adj2" fmla="val 50002"/>
            </a:avLst>
          </a:prstGeom>
          <a:solidFill>
            <a:srgbClr val="C0504D"/>
          </a:soli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0907F6-B2E5-C247-B8D8-8C29E91D8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46988" y="2865438"/>
            <a:ext cx="25523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Precise mathematical def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17562F-7FB5-2442-A63D-0455A66AE4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2425" y="4989513"/>
            <a:ext cx="3168650" cy="704850"/>
          </a:xfrm>
          <a:prstGeom prst="rect">
            <a:avLst/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ja-JP" altLang="en-US" sz="1800">
                <a:solidFill>
                  <a:srgbClr val="FFFFFF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1800">
                <a:solidFill>
                  <a:srgbClr val="FFFFFF"/>
                </a:solidFill>
                <a:latin typeface="Calibri" panose="020F0502020204030204" pitchFamily="34" charset="0"/>
              </a:rPr>
              <a:t>Implementation</a:t>
            </a:r>
            <a:r>
              <a:rPr lang="ja-JP" altLang="en-US" sz="1800">
                <a:solidFill>
                  <a:srgbClr val="FFFFFF"/>
                </a:solidFill>
                <a:latin typeface="Calibri" panose="020F0502020204030204" pitchFamily="34" charset="0"/>
              </a:rPr>
              <a:t>”</a:t>
            </a: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C2140A1A-1A7C-5346-AACD-ACE1B318C3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0375" y="4559301"/>
            <a:ext cx="381000" cy="430213"/>
          </a:xfrm>
          <a:prstGeom prst="downArrow">
            <a:avLst>
              <a:gd name="adj1" fmla="val 50000"/>
              <a:gd name="adj2" fmla="val 50002"/>
            </a:avLst>
          </a:prstGeom>
          <a:solidFill>
            <a:srgbClr val="C0504D"/>
          </a:soli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E45C46-0B9F-9D43-841E-523510A52B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1164" y="5178425"/>
            <a:ext cx="163705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Data Structures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EC7D22-56EA-1743-9FE4-F125A6CD1A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2425" y="6065838"/>
            <a:ext cx="3168650" cy="704850"/>
          </a:xfrm>
          <a:prstGeom prst="rect">
            <a:avLst/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lt1"/>
                </a:solidFill>
              </a:rPr>
              <a:t>Analysis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960C1BB3-97AE-5546-8457-7CC0E44972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0375" y="5694364"/>
            <a:ext cx="381000" cy="371475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C0504D"/>
          </a:soli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9D1EE8-5232-C64B-BA38-252599E2AE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4626" y="6264275"/>
            <a:ext cx="22350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Correctness/Run time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4178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30"/>
    </mc:Choice>
    <mc:Fallback xmlns="">
      <p:transition spd="slow" advTm="22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4" grpId="0" animBg="1"/>
      <p:bldP spid="8" grpId="0" animBg="1"/>
      <p:bldP spid="13" grpId="0"/>
      <p:bldP spid="6" grpId="0" animBg="1"/>
      <p:bldP spid="10" grpId="0" animBg="1"/>
      <p:bldP spid="14" grpId="0"/>
      <p:bldP spid="7" grpId="0" animBg="1"/>
      <p:bldP spid="11" grpId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99BF8-3F05-D84A-8A7C-362CE0562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you no longer are a student in CSE 331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855D4E-4E2C-464F-82CA-EB5F620A9FB4}"/>
              </a:ext>
            </a:extLst>
          </p:cNvPr>
          <p:cNvSpPr txBox="1"/>
          <p:nvPr/>
        </p:nvSpPr>
        <p:spPr>
          <a:xfrm>
            <a:off x="966903" y="2228850"/>
            <a:ext cx="912935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Very quick overview</a:t>
            </a:r>
          </a:p>
          <a:p>
            <a:endParaRPr lang="en-US" sz="2800" dirty="0"/>
          </a:p>
          <a:p>
            <a:r>
              <a:rPr lang="en-US" sz="2800" dirty="0"/>
              <a:t>3 assignments that touch on the issue of high speed Internet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33877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36"/>
    </mc:Choice>
    <mc:Fallback xmlns="">
      <p:transition spd="slow" advTm="11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513A7-2A2A-8740-A41C-5F7D017A2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forward ~1.5 months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C43077-5E5C-5D4B-9F3B-D53B342AD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8379"/>
            <a:ext cx="12192000" cy="346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426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28"/>
    </mc:Choice>
    <mc:Fallback xmlns="">
      <p:transition spd="slow" advTm="3628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8340B-B32D-E84F-B4EA-E8F391BCF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 on HW 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914F50-1615-F541-B5C6-F4BF2F3C1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21715"/>
            <a:ext cx="12192000" cy="6614920"/>
          </a:xfrm>
          <a:prstGeom prst="rect">
            <a:avLst/>
          </a:prstGeom>
        </p:spPr>
      </p:pic>
      <p:sp>
        <p:nvSpPr>
          <p:cNvPr id="5" name="7-Point Star 4">
            <a:extLst>
              <a:ext uri="{FF2B5EF4-FFF2-40B4-BE49-F238E27FC236}">
                <a16:creationId xmlns:a16="http://schemas.microsoft.com/office/drawing/2014/main" id="{73170430-75B8-E541-BBD3-88CEAB51276E}"/>
              </a:ext>
            </a:extLst>
          </p:cNvPr>
          <p:cNvSpPr/>
          <p:nvPr/>
        </p:nvSpPr>
        <p:spPr>
          <a:xfrm>
            <a:off x="6096000" y="4972051"/>
            <a:ext cx="3819525" cy="1757362"/>
          </a:xfrm>
          <a:prstGeom prst="star7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Greedy Algorithm question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782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D8C81-3835-2B4F-93A2-4E347F99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forward to last couple of weeks of class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465431-EABD-614C-8974-6CCEA476E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0107"/>
            <a:ext cx="12192000" cy="259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461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8"/>
    </mc:Choice>
    <mc:Fallback xmlns="">
      <p:transition spd="slow" advTm="2278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2C636-F6C0-8A4C-8B95-2B1C01D2B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2 on HW 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4B112-70F6-3F45-9E90-36EEFDD43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32326"/>
            <a:ext cx="12192000" cy="6022173"/>
          </a:xfrm>
          <a:prstGeom prst="rect">
            <a:avLst/>
          </a:prstGeom>
        </p:spPr>
      </p:pic>
      <p:sp>
        <p:nvSpPr>
          <p:cNvPr id="5" name="7-Point Star 4">
            <a:extLst>
              <a:ext uri="{FF2B5EF4-FFF2-40B4-BE49-F238E27FC236}">
                <a16:creationId xmlns:a16="http://schemas.microsoft.com/office/drawing/2014/main" id="{B910C1D9-1504-464C-A178-1DBB50F9D651}"/>
              </a:ext>
            </a:extLst>
          </p:cNvPr>
          <p:cNvSpPr/>
          <p:nvPr/>
        </p:nvSpPr>
        <p:spPr>
          <a:xfrm>
            <a:off x="6096000" y="4972051"/>
            <a:ext cx="3819525" cy="1757362"/>
          </a:xfrm>
          <a:prstGeom prst="star7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Dynamic Program question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843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78"/>
    </mc:Choice>
    <mc:Fallback xmlns="">
      <p:transition spd="slow" advTm="201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765EF-0B20-014F-93CD-96F7BCC80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most exciting part!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6EA7AD-8EDF-C34C-835D-BE339DCFE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6737"/>
            <a:ext cx="12192000" cy="531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50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83"/>
    </mc:Choice>
    <mc:Fallback xmlns="">
      <p:transition spd="slow" advTm="10483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AC1AC-62B2-A647-95F7-6EF9554E0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context for the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F767AE-E33B-B542-A17C-2EB4EF59F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88" y="1413719"/>
            <a:ext cx="8711779" cy="51871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49E298-AFE4-5441-AC58-D706CAE2D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2387" y="2124321"/>
            <a:ext cx="4048709" cy="212340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6919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46"/>
    </mc:Choice>
    <mc:Fallback xmlns="">
      <p:transition spd="slow" advTm="8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545DF-E2EA-E44D-9275-43B2B7678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Very high level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FF193E-50D5-834C-878C-D6F3CB1F8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93966"/>
            <a:ext cx="12192000" cy="247006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359FAB8-FD86-CB4D-8CCC-CD9029CE371A}"/>
              </a:ext>
            </a:extLst>
          </p:cNvPr>
          <p:cNvCxnSpPr/>
          <p:nvPr/>
        </p:nvCxnSpPr>
        <p:spPr>
          <a:xfrm>
            <a:off x="1014413" y="3957639"/>
            <a:ext cx="10339387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32DA2C3-0BB9-1446-AC25-2FA0D3523C6C}"/>
              </a:ext>
            </a:extLst>
          </p:cNvPr>
          <p:cNvCxnSpPr/>
          <p:nvPr/>
        </p:nvCxnSpPr>
        <p:spPr>
          <a:xfrm>
            <a:off x="3429000" y="4186238"/>
            <a:ext cx="55578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114716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63"/>
    </mc:Choice>
    <mc:Fallback xmlns="">
      <p:transition spd="slow" advTm="153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C0557-3B4F-7643-B89F-428FADB27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 UG algorithms course overview (CSE 331)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4F7F39-5CA9-6841-89CE-4B87E44E0AF1}"/>
              </a:ext>
            </a:extLst>
          </p:cNvPr>
          <p:cNvSpPr txBox="1"/>
          <p:nvPr/>
        </p:nvSpPr>
        <p:spPr>
          <a:xfrm>
            <a:off x="1717288" y="1884556"/>
            <a:ext cx="4116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Algorithms and Complexity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CEAF0F-4E42-C648-B397-89F472283C16}"/>
              </a:ext>
            </a:extLst>
          </p:cNvPr>
          <p:cNvSpPr txBox="1"/>
          <p:nvPr/>
        </p:nvSpPr>
        <p:spPr>
          <a:xfrm>
            <a:off x="1717288" y="2663199"/>
            <a:ext cx="43886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Required for </a:t>
            </a:r>
            <a:r>
              <a:rPr lang="en-US" sz="2800" b="1" dirty="0"/>
              <a:t>all</a:t>
            </a:r>
            <a:r>
              <a:rPr lang="en-US" sz="2800" dirty="0"/>
              <a:t> BS CS majors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74D3C7-6035-5641-BF71-A94C87CB3AFB}"/>
              </a:ext>
            </a:extLst>
          </p:cNvPr>
          <p:cNvSpPr txBox="1"/>
          <p:nvPr/>
        </p:nvSpPr>
        <p:spPr>
          <a:xfrm>
            <a:off x="1717288" y="3477229"/>
            <a:ext cx="5043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We are in Buffalo, Erie county, NY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31584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36"/>
    </mc:Choice>
    <mc:Fallback xmlns="">
      <p:transition spd="slow" advTm="14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AC23B-F83A-BF45-A489-1A5D2E374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 (Warmup)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844855-8021-E646-9828-B4DC3F94DBD2}"/>
              </a:ext>
            </a:extLst>
          </p:cNvPr>
          <p:cNvSpPr txBox="1"/>
          <p:nvPr/>
        </p:nvSpPr>
        <p:spPr>
          <a:xfrm>
            <a:off x="838200" y="1857375"/>
            <a:ext cx="68267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Use Breadth First Search to pick routing paths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5B6D6C-4978-6648-81A7-F79A8E6B4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8" y="2636890"/>
            <a:ext cx="12192000" cy="672771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521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42"/>
    </mc:Choice>
    <mc:Fallback xmlns="">
      <p:transition spd="slow" advTm="13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129B1-5646-FD4D-8B8C-329AFACD5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Allegation #4 against Spectrum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F9C20B-4DE1-9F46-ACF8-46F1E69AB1FC}"/>
              </a:ext>
            </a:extLst>
          </p:cNvPr>
          <p:cNvGrpSpPr/>
          <p:nvPr/>
        </p:nvGrpSpPr>
        <p:grpSpPr>
          <a:xfrm>
            <a:off x="2395537" y="1690688"/>
            <a:ext cx="7400925" cy="5065189"/>
            <a:chOff x="2132806" y="1427686"/>
            <a:chExt cx="8197057" cy="600921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BCB2C9B-4E12-224C-B08E-68F277F9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2806" y="1427686"/>
              <a:ext cx="7926387" cy="20013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222AC35-289F-C141-A4F4-7BA8325B1F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32806" y="3429000"/>
              <a:ext cx="8197057" cy="4007897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0E5BF8AC-65BA-8941-8505-C849605FEB64}"/>
              </a:ext>
            </a:extLst>
          </p:cNvPr>
          <p:cNvSpPr/>
          <p:nvPr/>
        </p:nvSpPr>
        <p:spPr>
          <a:xfrm>
            <a:off x="8343900" y="379711"/>
            <a:ext cx="3267075" cy="1106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Problem 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597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51"/>
    </mc:Choice>
    <mc:Fallback xmlns="">
      <p:transition spd="slow" advTm="21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129B1-5646-FD4D-8B8C-329AFACD5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Allegation #10 against Spectrum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F53CED-3995-8E42-9937-A07E09BAB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1847850"/>
            <a:ext cx="10109200" cy="39624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98E5EE-B2EB-294A-ACB5-860E6CE42719}"/>
              </a:ext>
            </a:extLst>
          </p:cNvPr>
          <p:cNvSpPr/>
          <p:nvPr/>
        </p:nvSpPr>
        <p:spPr>
          <a:xfrm>
            <a:off x="8515350" y="365125"/>
            <a:ext cx="3267075" cy="1106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Problem 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4130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41"/>
    </mc:Choice>
    <mc:Fallback xmlns="">
      <p:transition spd="slow" advTm="13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129B1-5646-FD4D-8B8C-329AFACD5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Allegation #23 against Spectrum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9EFC7C-F0E1-2547-91CB-5EFC40679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950" y="1958975"/>
            <a:ext cx="10198100" cy="37973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CDC830E-77DA-484D-B8E2-3403C557E0D7}"/>
              </a:ext>
            </a:extLst>
          </p:cNvPr>
          <p:cNvSpPr/>
          <p:nvPr/>
        </p:nvSpPr>
        <p:spPr>
          <a:xfrm>
            <a:off x="8429625" y="365125"/>
            <a:ext cx="3267075" cy="1106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Problem 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890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87"/>
    </mc:Choice>
    <mc:Fallback xmlns="">
      <p:transition spd="slow" advTm="11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5EB54-E3C2-1942-8CDC-3B4CF061E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5: Do the ethical thing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B5FD7C-36A9-4741-B042-114096051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68594"/>
            <a:ext cx="12192000" cy="2120811"/>
          </a:xfrm>
          <a:prstGeom prst="rect">
            <a:avLst/>
          </a:prstGeom>
        </p:spPr>
      </p:pic>
      <p:sp>
        <p:nvSpPr>
          <p:cNvPr id="5" name="Explosion 2 4">
            <a:extLst>
              <a:ext uri="{FF2B5EF4-FFF2-40B4-BE49-F238E27FC236}">
                <a16:creationId xmlns:a16="http://schemas.microsoft.com/office/drawing/2014/main" id="{8A963700-D50A-884E-981E-1696CB2CD929}"/>
              </a:ext>
            </a:extLst>
          </p:cNvPr>
          <p:cNvSpPr/>
          <p:nvPr/>
        </p:nvSpPr>
        <p:spPr>
          <a:xfrm>
            <a:off x="2328863" y="4043363"/>
            <a:ext cx="6958012" cy="2314575"/>
          </a:xfrm>
          <a:prstGeom prst="irregularSeal2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Doing the ethical thing gave them full points on Problem 3 and 4 as well :-)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332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9"/>
    </mc:Choice>
    <mc:Fallback xmlns="">
      <p:transition spd="slow" advTm="10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B54FC-E548-9B49-9197-3430E7B86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Imagine yourself in the first CSE 331 lecture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05460D-E224-9541-B9B7-08048333BF73}"/>
              </a:ext>
            </a:extLst>
          </p:cNvPr>
          <p:cNvSpPr txBox="1"/>
          <p:nvPr/>
        </p:nvSpPr>
        <p:spPr>
          <a:xfrm>
            <a:off x="1717288" y="1884556"/>
            <a:ext cx="54062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About 260 kids in the class with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02701-E219-C34A-9C1F-958F1B05BB8D}"/>
              </a:ext>
            </a:extLst>
          </p:cNvPr>
          <p:cNvSpPr txBox="1"/>
          <p:nvPr/>
        </p:nvSpPr>
        <p:spPr>
          <a:xfrm>
            <a:off x="1717288" y="2794194"/>
            <a:ext cx="85473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About 240 of them are there because they have no choice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05628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79"/>
    </mc:Choice>
    <mc:Fallback xmlns="">
      <p:transition spd="slow" advTm="22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8450E04-E9A8-5248-BE8B-E3CC50B9A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solution: Let’s build an app for that!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FDDED9-CB78-6741-8021-AF77953AF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681" y="1690688"/>
            <a:ext cx="9283646" cy="5167312"/>
          </a:xfrm>
          <a:prstGeom prst="rect">
            <a:avLst/>
          </a:prstGeom>
        </p:spPr>
      </p:pic>
      <p:sp>
        <p:nvSpPr>
          <p:cNvPr id="12" name="7-Point Star 11">
            <a:extLst>
              <a:ext uri="{FF2B5EF4-FFF2-40B4-BE49-F238E27FC236}">
                <a16:creationId xmlns:a16="http://schemas.microsoft.com/office/drawing/2014/main" id="{295A1949-BAC9-5646-A40D-B90BC69BC36A}"/>
              </a:ext>
            </a:extLst>
          </p:cNvPr>
          <p:cNvSpPr/>
          <p:nvPr/>
        </p:nvSpPr>
        <p:spPr>
          <a:xfrm>
            <a:off x="551329" y="4368120"/>
            <a:ext cx="2918012" cy="1790633"/>
          </a:xfrm>
          <a:prstGeom prst="star7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Potential issues?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2586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90"/>
    </mc:Choice>
    <mc:Fallback xmlns="">
      <p:transition spd="slow" advTm="60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0C698-0C2A-4343-9F4A-E8867D37A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smartphone blind-spot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794E46-A0F2-EB4B-9DCB-6854C7D98EB7}"/>
              </a:ext>
            </a:extLst>
          </p:cNvPr>
          <p:cNvSpPr txBox="1"/>
          <p:nvPr/>
        </p:nvSpPr>
        <p:spPr>
          <a:xfrm>
            <a:off x="1035424" y="2057400"/>
            <a:ext cx="55459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Many of us in CSE assume that “everyone” </a:t>
            </a:r>
          </a:p>
          <a:p>
            <a:r>
              <a:rPr lang="en-US" sz="2400" dirty="0"/>
              <a:t>has smartphones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01B28C-984D-8246-8FD3-4922B3376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3671" y="365125"/>
            <a:ext cx="4368800" cy="6438900"/>
          </a:xfrm>
          <a:prstGeom prst="rect">
            <a:avLst/>
          </a:prstGeom>
        </p:spPr>
      </p:pic>
      <p:sp>
        <p:nvSpPr>
          <p:cNvPr id="4" name="7-Point Star 3">
            <a:extLst>
              <a:ext uri="{FF2B5EF4-FFF2-40B4-BE49-F238E27FC236}">
                <a16:creationId xmlns:a16="http://schemas.microsoft.com/office/drawing/2014/main" id="{053F264C-87D4-CD4A-9FA4-07A162B4945E}"/>
              </a:ext>
            </a:extLst>
          </p:cNvPr>
          <p:cNvSpPr/>
          <p:nvPr/>
        </p:nvSpPr>
        <p:spPr>
          <a:xfrm>
            <a:off x="1414463" y="3128964"/>
            <a:ext cx="5386387" cy="2857500"/>
          </a:xfrm>
          <a:prstGeom prst="star7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More generally, we assume “everyone” has access to the Internet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8400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42"/>
    </mc:Choice>
    <mc:Fallback xmlns="">
      <p:transition spd="slow" advTm="36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id="{FF5C8E15-7FC3-B446-B3BC-6493F0F51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Broadband access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8C47052-7D08-BE4A-8A6E-F7F71BD2A2BE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1417639"/>
            <a:ext cx="9144000" cy="5462587"/>
            <a:chOff x="0" y="1417638"/>
            <a:chExt cx="9144000" cy="5462399"/>
          </a:xfrm>
        </p:grpSpPr>
        <p:pic>
          <p:nvPicPr>
            <p:cNvPr id="39939" name="Picture 2">
              <a:extLst>
                <a:ext uri="{FF2B5EF4-FFF2-40B4-BE49-F238E27FC236}">
                  <a16:creationId xmlns:a16="http://schemas.microsoft.com/office/drawing/2014/main" id="{C0C7E0B4-3AD0-F34B-8FD4-56DB0672B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417638"/>
              <a:ext cx="9144000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85E868D-6019-E64D-B7F6-ED14ED0B8A68}"/>
                </a:ext>
              </a:extLst>
            </p:cNvPr>
            <p:cNvSpPr txBox="1"/>
            <p:nvPr/>
          </p:nvSpPr>
          <p:spPr>
            <a:xfrm>
              <a:off x="1435100" y="6541912"/>
              <a:ext cx="7323138" cy="33812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charset="0"/>
                  <a:ea typeface="ＭＳ Ｐゴシック" charset="0"/>
                  <a:cs typeface="ＭＳ Ｐゴシック" charset="0"/>
                </a:rPr>
                <a:t>https://</a:t>
              </a:r>
              <a:r>
                <a:rPr lang="en-US" sz="16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charset="0"/>
                  <a:ea typeface="ＭＳ Ｐゴシック" charset="0"/>
                  <a:cs typeface="ＭＳ Ｐゴシック" charset="0"/>
                </a:rPr>
                <a:t>assets.bwbx.io</a:t>
              </a: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charset="0"/>
                  <a:ea typeface="ＭＳ Ｐゴシック" charset="0"/>
                  <a:cs typeface="ＭＳ Ｐゴシック" charset="0"/>
                </a:rPr>
                <a:t>/images/users/</a:t>
              </a:r>
              <a:r>
                <a:rPr lang="en-US" sz="16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charset="0"/>
                  <a:ea typeface="ＭＳ Ｐゴシック" charset="0"/>
                  <a:cs typeface="ＭＳ Ｐゴシック" charset="0"/>
                </a:rPr>
                <a:t>iqjWHBFdfxIU</a:t>
              </a: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charset="0"/>
                  <a:ea typeface="ＭＳ Ｐゴシック" charset="0"/>
                  <a:cs typeface="ＭＳ Ｐゴシック" charset="0"/>
                </a:rPr>
                <a:t>/iZSjibxE1KJs/v1/800x-1.jpg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8005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51"/>
    </mc:Choice>
    <mc:Fallback xmlns="">
      <p:transition spd="slow" advTm="10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DB6AFF83-C899-794B-AD6A-54AA9CA32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Erie county is reasonably good</a:t>
            </a:r>
          </a:p>
        </p:txBody>
      </p:sp>
      <p:pic>
        <p:nvPicPr>
          <p:cNvPr id="40962" name="Picture 2">
            <a:extLst>
              <a:ext uri="{FF2B5EF4-FFF2-40B4-BE49-F238E27FC236}">
                <a16:creationId xmlns:a16="http://schemas.microsoft.com/office/drawing/2014/main" id="{73E81345-55F2-7E4C-8567-D0D7FCD589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663700"/>
            <a:ext cx="9144000" cy="459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57814C-FEA1-8644-83B3-D64B3C9AD783}"/>
              </a:ext>
            </a:extLst>
          </p:cNvPr>
          <p:cNvSpPr txBox="1"/>
          <p:nvPr/>
        </p:nvSpPr>
        <p:spPr>
          <a:xfrm>
            <a:off x="2886076" y="6386514"/>
            <a:ext cx="6602413" cy="33813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http://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www.governing.com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/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gov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-data/broadband-speeds-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availability.html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18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99"/>
    </mc:Choice>
    <mc:Fallback xmlns="">
      <p:transition spd="slow" advTm="969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>
            <a:extLst>
              <a:ext uri="{FF2B5EF4-FFF2-40B4-BE49-F238E27FC236}">
                <a16:creationId xmlns:a16="http://schemas.microsoft.com/office/drawing/2014/main" id="{B2B75109-E79A-6246-9F62-50B61DDE4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One county over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4CEFC9-0180-934D-94E6-1A8050DB22D8}"/>
              </a:ext>
            </a:extLst>
          </p:cNvPr>
          <p:cNvSpPr txBox="1"/>
          <p:nvPr/>
        </p:nvSpPr>
        <p:spPr>
          <a:xfrm>
            <a:off x="2886076" y="6386514"/>
            <a:ext cx="6602413" cy="33813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http://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www.governing.com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/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gov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-data/broadband-speeds-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availability.html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41987" name="Picture 4">
            <a:extLst>
              <a:ext uri="{FF2B5EF4-FFF2-40B4-BE49-F238E27FC236}">
                <a16:creationId xmlns:a16="http://schemas.microsoft.com/office/drawing/2014/main" id="{00314F6C-19B2-D745-B9F8-F2B73B548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628775"/>
            <a:ext cx="9144000" cy="451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741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87"/>
    </mc:Choice>
    <mc:Fallback xmlns="">
      <p:transition spd="slow" advTm="9387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>
            <a:extLst>
              <a:ext uri="{FF2B5EF4-FFF2-40B4-BE49-F238E27FC236}">
                <a16:creationId xmlns:a16="http://schemas.microsoft.com/office/drawing/2014/main" id="{090488D8-F685-E64D-BB52-54D78D2B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Make broadband more available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99FA043B-3938-AC43-AA2F-5F440C9165B6}"/>
              </a:ext>
            </a:extLst>
          </p:cNvPr>
          <p:cNvSpPr>
            <a:spLocks noChangeArrowheads="1"/>
          </p:cNvSpPr>
          <p:nvPr/>
        </p:nvSpPr>
        <p:spPr bwMode="auto">
          <a:xfrm rot="2182267">
            <a:off x="3062289" y="3676651"/>
            <a:ext cx="6359525" cy="455613"/>
          </a:xfrm>
          <a:prstGeom prst="rightArrow">
            <a:avLst>
              <a:gd name="adj1" fmla="val 50000"/>
              <a:gd name="adj2" fmla="val 50017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pic>
        <p:nvPicPr>
          <p:cNvPr id="43011" name="Picture 2">
            <a:extLst>
              <a:ext uri="{FF2B5EF4-FFF2-40B4-BE49-F238E27FC236}">
                <a16:creationId xmlns:a16="http://schemas.microsoft.com/office/drawing/2014/main" id="{D1782285-FE2F-0043-94E3-0DB4337CE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7301" y="4629150"/>
            <a:ext cx="1635125" cy="212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4">
            <a:extLst>
              <a:ext uri="{FF2B5EF4-FFF2-40B4-BE49-F238E27FC236}">
                <a16:creationId xmlns:a16="http://schemas.microsoft.com/office/drawing/2014/main" id="{09DF614A-82A2-984E-963A-E96794002C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225" y="1417638"/>
            <a:ext cx="1619250" cy="208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3014" name="Group 10">
            <a:extLst>
              <a:ext uri="{FF2B5EF4-FFF2-40B4-BE49-F238E27FC236}">
                <a16:creationId xmlns:a16="http://schemas.microsoft.com/office/drawing/2014/main" id="{91CF67B6-1238-EB46-87F7-9AB94AB04CBC}"/>
              </a:ext>
            </a:extLst>
          </p:cNvPr>
          <p:cNvGrpSpPr>
            <a:grpSpLocks/>
          </p:cNvGrpSpPr>
          <p:nvPr/>
        </p:nvGrpSpPr>
        <p:grpSpPr bwMode="auto">
          <a:xfrm>
            <a:off x="5095959" y="1714501"/>
            <a:ext cx="1388980" cy="3583282"/>
            <a:chOff x="3571303" y="1715178"/>
            <a:chExt cx="1389443" cy="3582337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059B275-1E81-F145-853D-DFA975D5C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1220" y="1715178"/>
              <a:ext cx="1389526" cy="3212253"/>
            </a:xfrm>
            <a:custGeom>
              <a:avLst/>
              <a:gdLst>
                <a:gd name="T0" fmla="*/ 0 w 1389443"/>
                <a:gd name="T1" fmla="*/ 195341 h 3213246"/>
                <a:gd name="T2" fmla="*/ 303958 w 1389443"/>
                <a:gd name="T3" fmla="*/ 97671 h 3213246"/>
                <a:gd name="T4" fmla="*/ 412515 w 1389443"/>
                <a:gd name="T5" fmla="*/ 54261 h 3213246"/>
                <a:gd name="T6" fmla="*/ 607917 w 1389443"/>
                <a:gd name="T7" fmla="*/ 0 h 3213246"/>
                <a:gd name="T8" fmla="*/ 1074711 w 1389443"/>
                <a:gd name="T9" fmla="*/ 21705 h 3213246"/>
                <a:gd name="T10" fmla="*/ 1107278 w 1389443"/>
                <a:gd name="T11" fmla="*/ 43410 h 3213246"/>
                <a:gd name="T12" fmla="*/ 1139845 w 1389443"/>
                <a:gd name="T13" fmla="*/ 54261 h 3213246"/>
                <a:gd name="T14" fmla="*/ 1204979 w 1389443"/>
                <a:gd name="T15" fmla="*/ 130227 h 3213246"/>
                <a:gd name="T16" fmla="*/ 1248402 w 1389443"/>
                <a:gd name="T17" fmla="*/ 217045 h 3213246"/>
                <a:gd name="T18" fmla="*/ 1259257 w 1389443"/>
                <a:gd name="T19" fmla="*/ 293010 h 3213246"/>
                <a:gd name="T20" fmla="*/ 1270113 w 1389443"/>
                <a:gd name="T21" fmla="*/ 379828 h 3213246"/>
                <a:gd name="T22" fmla="*/ 1389526 w 1389443"/>
                <a:gd name="T23" fmla="*/ 390680 h 3213246"/>
                <a:gd name="T24" fmla="*/ 1367814 w 1389443"/>
                <a:gd name="T25" fmla="*/ 1020108 h 3213246"/>
                <a:gd name="T26" fmla="*/ 1346102 w 1389443"/>
                <a:gd name="T27" fmla="*/ 1096073 h 3213246"/>
                <a:gd name="T28" fmla="*/ 1335247 w 1389443"/>
                <a:gd name="T29" fmla="*/ 1172039 h 3213246"/>
                <a:gd name="T30" fmla="*/ 1313535 w 1389443"/>
                <a:gd name="T31" fmla="*/ 1248004 h 3213246"/>
                <a:gd name="T32" fmla="*/ 1302680 w 1389443"/>
                <a:gd name="T33" fmla="*/ 1313117 h 3213246"/>
                <a:gd name="T34" fmla="*/ 1280969 w 1389443"/>
                <a:gd name="T35" fmla="*/ 1389083 h 3213246"/>
                <a:gd name="T36" fmla="*/ 1259257 w 1389443"/>
                <a:gd name="T37" fmla="*/ 1497605 h 3213246"/>
                <a:gd name="T38" fmla="*/ 1215835 w 1389443"/>
                <a:gd name="T39" fmla="*/ 1573571 h 3213246"/>
                <a:gd name="T40" fmla="*/ 1204979 w 1389443"/>
                <a:gd name="T41" fmla="*/ 1616979 h 3213246"/>
                <a:gd name="T42" fmla="*/ 1161556 w 1389443"/>
                <a:gd name="T43" fmla="*/ 1649536 h 3213246"/>
                <a:gd name="T44" fmla="*/ 1096422 w 1389443"/>
                <a:gd name="T45" fmla="*/ 1703796 h 3213246"/>
                <a:gd name="T46" fmla="*/ 1063856 w 1389443"/>
                <a:gd name="T47" fmla="*/ 1736353 h 3213246"/>
                <a:gd name="T48" fmla="*/ 1031289 w 1389443"/>
                <a:gd name="T49" fmla="*/ 1758058 h 3213246"/>
                <a:gd name="T50" fmla="*/ 998722 w 1389443"/>
                <a:gd name="T51" fmla="*/ 1801466 h 3213246"/>
                <a:gd name="T52" fmla="*/ 933588 w 1389443"/>
                <a:gd name="T53" fmla="*/ 1855727 h 3213246"/>
                <a:gd name="T54" fmla="*/ 868453 w 1389443"/>
                <a:gd name="T55" fmla="*/ 1899136 h 3213246"/>
                <a:gd name="T56" fmla="*/ 846742 w 1389443"/>
                <a:gd name="T57" fmla="*/ 1920841 h 3213246"/>
                <a:gd name="T58" fmla="*/ 770752 w 1389443"/>
                <a:gd name="T59" fmla="*/ 1975101 h 3213246"/>
                <a:gd name="T60" fmla="*/ 716474 w 1389443"/>
                <a:gd name="T61" fmla="*/ 2029363 h 3213246"/>
                <a:gd name="T62" fmla="*/ 673051 w 1389443"/>
                <a:gd name="T63" fmla="*/ 2072771 h 3213246"/>
                <a:gd name="T64" fmla="*/ 662196 w 1389443"/>
                <a:gd name="T65" fmla="*/ 2105328 h 3213246"/>
                <a:gd name="T66" fmla="*/ 629629 w 1389443"/>
                <a:gd name="T67" fmla="*/ 2170441 h 3213246"/>
                <a:gd name="T68" fmla="*/ 597062 w 1389443"/>
                <a:gd name="T69" fmla="*/ 2311520 h 3213246"/>
                <a:gd name="T70" fmla="*/ 586206 w 1389443"/>
                <a:gd name="T71" fmla="*/ 2354929 h 3213246"/>
                <a:gd name="T72" fmla="*/ 564495 w 1389443"/>
                <a:gd name="T73" fmla="*/ 2463451 h 3213246"/>
                <a:gd name="T74" fmla="*/ 575350 w 1389443"/>
                <a:gd name="T75" fmla="*/ 2789017 h 3213246"/>
                <a:gd name="T76" fmla="*/ 597062 w 1389443"/>
                <a:gd name="T77" fmla="*/ 2810722 h 3213246"/>
                <a:gd name="T78" fmla="*/ 629629 w 1389443"/>
                <a:gd name="T79" fmla="*/ 2821574 h 3213246"/>
                <a:gd name="T80" fmla="*/ 629629 w 1389443"/>
                <a:gd name="T81" fmla="*/ 3212253 h 321324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389443" h="3213246">
                  <a:moveTo>
                    <a:pt x="0" y="195401"/>
                  </a:moveTo>
                  <a:cubicBezTo>
                    <a:pt x="101313" y="162834"/>
                    <a:pt x="203251" y="132149"/>
                    <a:pt x="303940" y="97701"/>
                  </a:cubicBezTo>
                  <a:cubicBezTo>
                    <a:pt x="340813" y="85086"/>
                    <a:pt x="375922" y="67751"/>
                    <a:pt x="412490" y="54278"/>
                  </a:cubicBezTo>
                  <a:cubicBezTo>
                    <a:pt x="510781" y="18064"/>
                    <a:pt x="506854" y="22452"/>
                    <a:pt x="607881" y="0"/>
                  </a:cubicBezTo>
                  <a:cubicBezTo>
                    <a:pt x="763470" y="7237"/>
                    <a:pt x="919476" y="8218"/>
                    <a:pt x="1074647" y="21712"/>
                  </a:cubicBezTo>
                  <a:cubicBezTo>
                    <a:pt x="1087644" y="22842"/>
                    <a:pt x="1095543" y="37588"/>
                    <a:pt x="1107212" y="43423"/>
                  </a:cubicBezTo>
                  <a:cubicBezTo>
                    <a:pt x="1117446" y="48540"/>
                    <a:pt x="1128922" y="50660"/>
                    <a:pt x="1139777" y="54278"/>
                  </a:cubicBezTo>
                  <a:cubicBezTo>
                    <a:pt x="1166482" y="80985"/>
                    <a:pt x="1188376" y="97204"/>
                    <a:pt x="1204907" y="130267"/>
                  </a:cubicBezTo>
                  <a:cubicBezTo>
                    <a:pt x="1258020" y="236497"/>
                    <a:pt x="1198027" y="141658"/>
                    <a:pt x="1248327" y="217112"/>
                  </a:cubicBezTo>
                  <a:cubicBezTo>
                    <a:pt x="1251945" y="242442"/>
                    <a:pt x="1255801" y="267739"/>
                    <a:pt x="1259182" y="293101"/>
                  </a:cubicBezTo>
                  <a:cubicBezTo>
                    <a:pt x="1263037" y="322018"/>
                    <a:pt x="1246699" y="362441"/>
                    <a:pt x="1270037" y="379945"/>
                  </a:cubicBezTo>
                  <a:cubicBezTo>
                    <a:pt x="1302009" y="403925"/>
                    <a:pt x="1349641" y="387182"/>
                    <a:pt x="1389443" y="390801"/>
                  </a:cubicBezTo>
                  <a:cubicBezTo>
                    <a:pt x="1382206" y="600675"/>
                    <a:pt x="1380630" y="810821"/>
                    <a:pt x="1367732" y="1020423"/>
                  </a:cubicBezTo>
                  <a:cubicBezTo>
                    <a:pt x="1366114" y="1046716"/>
                    <a:pt x="1351541" y="1070654"/>
                    <a:pt x="1346022" y="1096412"/>
                  </a:cubicBezTo>
                  <a:cubicBezTo>
                    <a:pt x="1340661" y="1121431"/>
                    <a:pt x="1340528" y="1147382"/>
                    <a:pt x="1335167" y="1172401"/>
                  </a:cubicBezTo>
                  <a:cubicBezTo>
                    <a:pt x="1329648" y="1198159"/>
                    <a:pt x="1319380" y="1222721"/>
                    <a:pt x="1313457" y="1248390"/>
                  </a:cubicBezTo>
                  <a:cubicBezTo>
                    <a:pt x="1308508" y="1269837"/>
                    <a:pt x="1307551" y="1292076"/>
                    <a:pt x="1302602" y="1313523"/>
                  </a:cubicBezTo>
                  <a:cubicBezTo>
                    <a:pt x="1296679" y="1339192"/>
                    <a:pt x="1286815" y="1363843"/>
                    <a:pt x="1280892" y="1389512"/>
                  </a:cubicBezTo>
                  <a:cubicBezTo>
                    <a:pt x="1273388" y="1422030"/>
                    <a:pt x="1271441" y="1465375"/>
                    <a:pt x="1259182" y="1498068"/>
                  </a:cubicBezTo>
                  <a:cubicBezTo>
                    <a:pt x="1247378" y="1529548"/>
                    <a:pt x="1233758" y="1547062"/>
                    <a:pt x="1215762" y="1574057"/>
                  </a:cubicBezTo>
                  <a:cubicBezTo>
                    <a:pt x="1212144" y="1588531"/>
                    <a:pt x="1213578" y="1605338"/>
                    <a:pt x="1204907" y="1617479"/>
                  </a:cubicBezTo>
                  <a:cubicBezTo>
                    <a:pt x="1194392" y="1632201"/>
                    <a:pt x="1175614" y="1638744"/>
                    <a:pt x="1161487" y="1650046"/>
                  </a:cubicBezTo>
                  <a:cubicBezTo>
                    <a:pt x="1139420" y="1667701"/>
                    <a:pt x="1117479" y="1685547"/>
                    <a:pt x="1096357" y="1704323"/>
                  </a:cubicBezTo>
                  <a:cubicBezTo>
                    <a:pt x="1084883" y="1714522"/>
                    <a:pt x="1075585" y="1727062"/>
                    <a:pt x="1063792" y="1736890"/>
                  </a:cubicBezTo>
                  <a:cubicBezTo>
                    <a:pt x="1053770" y="1745242"/>
                    <a:pt x="1040452" y="1749376"/>
                    <a:pt x="1031227" y="1758601"/>
                  </a:cubicBezTo>
                  <a:cubicBezTo>
                    <a:pt x="1018434" y="1771394"/>
                    <a:pt x="1010244" y="1788124"/>
                    <a:pt x="998662" y="1802023"/>
                  </a:cubicBezTo>
                  <a:cubicBezTo>
                    <a:pt x="976341" y="1828810"/>
                    <a:pt x="963607" y="1831238"/>
                    <a:pt x="933532" y="1856301"/>
                  </a:cubicBezTo>
                  <a:cubicBezTo>
                    <a:pt x="883804" y="1897742"/>
                    <a:pt x="947182" y="1860331"/>
                    <a:pt x="868401" y="1899723"/>
                  </a:cubicBezTo>
                  <a:cubicBezTo>
                    <a:pt x="861164" y="1906960"/>
                    <a:pt x="854683" y="1915041"/>
                    <a:pt x="846691" y="1921435"/>
                  </a:cubicBezTo>
                  <a:cubicBezTo>
                    <a:pt x="788321" y="1968134"/>
                    <a:pt x="839473" y="1914583"/>
                    <a:pt x="770706" y="1975712"/>
                  </a:cubicBezTo>
                  <a:cubicBezTo>
                    <a:pt x="751583" y="1992711"/>
                    <a:pt x="734523" y="2011897"/>
                    <a:pt x="716431" y="2029990"/>
                  </a:cubicBezTo>
                  <a:lnTo>
                    <a:pt x="673011" y="2073412"/>
                  </a:lnTo>
                  <a:cubicBezTo>
                    <a:pt x="669393" y="2084268"/>
                    <a:pt x="666803" y="2095522"/>
                    <a:pt x="662156" y="2105979"/>
                  </a:cubicBezTo>
                  <a:cubicBezTo>
                    <a:pt x="652298" y="2128161"/>
                    <a:pt x="637755" y="2148253"/>
                    <a:pt x="629591" y="2171112"/>
                  </a:cubicBezTo>
                  <a:cubicBezTo>
                    <a:pt x="613943" y="2214928"/>
                    <a:pt x="607217" y="2266372"/>
                    <a:pt x="597026" y="2312235"/>
                  </a:cubicBezTo>
                  <a:cubicBezTo>
                    <a:pt x="593790" y="2326799"/>
                    <a:pt x="588840" y="2340978"/>
                    <a:pt x="586171" y="2355657"/>
                  </a:cubicBezTo>
                  <a:cubicBezTo>
                    <a:pt x="566214" y="2465427"/>
                    <a:pt x="586754" y="2397330"/>
                    <a:pt x="564461" y="2464213"/>
                  </a:cubicBezTo>
                  <a:cubicBezTo>
                    <a:pt x="568079" y="2572768"/>
                    <a:pt x="565178" y="2681738"/>
                    <a:pt x="575316" y="2789879"/>
                  </a:cubicBezTo>
                  <a:cubicBezTo>
                    <a:pt x="576271" y="2800069"/>
                    <a:pt x="588250" y="2806325"/>
                    <a:pt x="597026" y="2811591"/>
                  </a:cubicBezTo>
                  <a:cubicBezTo>
                    <a:pt x="606837" y="2817478"/>
                    <a:pt x="628666" y="2811041"/>
                    <a:pt x="629591" y="2822446"/>
                  </a:cubicBezTo>
                  <a:cubicBezTo>
                    <a:pt x="640118" y="2952287"/>
                    <a:pt x="629591" y="3082979"/>
                    <a:pt x="629591" y="3213246"/>
                  </a:cubicBezTo>
                </a:path>
              </a:pathLst>
            </a:custGeom>
            <a:noFill/>
            <a:ln w="762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A905530-1CFD-BA42-BF88-F35ED02B5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5443" y="5014721"/>
              <a:ext cx="119102" cy="2825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4A7EBB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defRPr/>
              </a:pPr>
              <a:endParaRPr lang="en-US" altLang="en-US" sz="180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6" name="Cloud Callout 5">
            <a:extLst>
              <a:ext uri="{FF2B5EF4-FFF2-40B4-BE49-F238E27FC236}">
                <a16:creationId xmlns:a16="http://schemas.microsoft.com/office/drawing/2014/main" id="{D3CB59BF-CEA1-004E-9A67-7F5530956F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8526" y="4287839"/>
            <a:ext cx="3276600" cy="1970087"/>
          </a:xfrm>
          <a:prstGeom prst="cloudCallout">
            <a:avLst>
              <a:gd name="adj1" fmla="val -16898"/>
              <a:gd name="adj2" fmla="val 50046"/>
            </a:avLst>
          </a:prstGeom>
          <a:solidFill>
            <a:srgbClr val="0000FF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lt1"/>
                </a:solidFill>
              </a:rPr>
              <a:t>Say you are tasked to come up with the infrastructure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0871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972"/>
    </mc:Choice>
    <mc:Fallback xmlns="">
      <p:transition spd="slow" advTm="71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4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-1831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6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2.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|4.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7|2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25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9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4|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|3.3|3.8|4.5|3.6|6.5|4.4|8.8|3.3|5.2|3.2|1.7|4.8|4.8|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4.5|4.1|4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1479</TotalTime>
  <Words>431</Words>
  <Application>Microsoft Macintosh PowerPoint</Application>
  <PresentationFormat>Widescreen</PresentationFormat>
  <Paragraphs>80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Incorporating Societal Context in an UG Algorithms course</vt:lpstr>
      <vt:lpstr>UB UG algorithms course overview (CSE 331)</vt:lpstr>
      <vt:lpstr>Imagine yourself in the first CSE 331 lecture</vt:lpstr>
      <vt:lpstr>Common solution: Let’s build an app for that!</vt:lpstr>
      <vt:lpstr>The smartphone blind-spot</vt:lpstr>
      <vt:lpstr>Broadband access</vt:lpstr>
      <vt:lpstr>Erie county is reasonably good</vt:lpstr>
      <vt:lpstr>One county over</vt:lpstr>
      <vt:lpstr>Make broadband more available</vt:lpstr>
      <vt:lpstr>CSE 331 input from last two offerings</vt:lpstr>
      <vt:lpstr>Main Steps in Algorithm Design</vt:lpstr>
      <vt:lpstr>Now you no longer are a student in CSE 331</vt:lpstr>
      <vt:lpstr>Fast forward ~1.5 months</vt:lpstr>
      <vt:lpstr>Question 1 on HW 5</vt:lpstr>
      <vt:lpstr>Fast forward to last couple of weeks of class</vt:lpstr>
      <vt:lpstr>Question 2 on HW 9</vt:lpstr>
      <vt:lpstr>The most exciting part!</vt:lpstr>
      <vt:lpstr>The context for the project</vt:lpstr>
      <vt:lpstr>Very high level overview</vt:lpstr>
      <vt:lpstr>Problem 1 (Warmup)</vt:lpstr>
      <vt:lpstr>Allegation #4 against Spectrum</vt:lpstr>
      <vt:lpstr>Allegation #10 against Spectrum</vt:lpstr>
      <vt:lpstr>Allegation #23 against Spectrum </vt:lpstr>
      <vt:lpstr>Problem 5: Do the ethical thing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Incorporating Societal Context in an UG Algorithms course</dc:title>
  <dc:creator>Microsoft Office User</dc:creator>
  <cp:lastModifiedBy>Atri Rudra</cp:lastModifiedBy>
  <cp:revision>15</cp:revision>
  <dcterms:created xsi:type="dcterms:W3CDTF">2020-03-10T22:29:57Z</dcterms:created>
  <dcterms:modified xsi:type="dcterms:W3CDTF">2021-02-23T18:26:04Z</dcterms:modified>
</cp:coreProperties>
</file>

<file path=docProps/thumbnail.jpeg>
</file>